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9144000"/>
  <p:notesSz cx="6858000" cy="9144000"/>
  <p:embeddedFontLst>
    <p:embeddedFont>
      <p:font typeface="Candara"/>
      <p:regular r:id="rId15"/>
      <p:bold r:id="rId16"/>
      <p:italic r:id="rId17"/>
      <p:boldItalic r:id="rId18"/>
    </p:embeddedFont>
    <p:embeddedFont>
      <p:font typeface="PT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bold.fntdata"/><Relationship Id="rId11" Type="http://schemas.openxmlformats.org/officeDocument/2006/relationships/slide" Target="slides/slide6.xml"/><Relationship Id="rId22" Type="http://schemas.openxmlformats.org/officeDocument/2006/relationships/font" Target="fonts/PTSans-boldItalic.fntdata"/><Relationship Id="rId10" Type="http://schemas.openxmlformats.org/officeDocument/2006/relationships/slide" Target="slides/slide5.xml"/><Relationship Id="rId21" Type="http://schemas.openxmlformats.org/officeDocument/2006/relationships/font" Target="fonts/PT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andara-regular.fntdata"/><Relationship Id="rId14" Type="http://schemas.openxmlformats.org/officeDocument/2006/relationships/slide" Target="slides/slide9.xml"/><Relationship Id="rId17" Type="http://schemas.openxmlformats.org/officeDocument/2006/relationships/font" Target="fonts/Candara-italic.fntdata"/><Relationship Id="rId16" Type="http://schemas.openxmlformats.org/officeDocument/2006/relationships/font" Target="fonts/Candar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TSans-regular.fntdata"/><Relationship Id="rId6" Type="http://schemas.openxmlformats.org/officeDocument/2006/relationships/slide" Target="slides/slide1.xml"/><Relationship Id="rId18" Type="http://schemas.openxmlformats.org/officeDocument/2006/relationships/font" Target="fonts/Canda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>
  <p:cSld name="Encabezado de sección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rtada.jp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00575" y="0"/>
            <a:ext cx="4543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00" y="2297121"/>
            <a:ext cx="6616700" cy="1107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 blanco">
  <p:cSld name="1_En blanco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59" name="Google Shape;5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.jpg"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Sólo el título">
  <p:cSld name="3_Sólo el título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D11D8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4118422" y="297797"/>
            <a:ext cx="1156138" cy="166414"/>
          </a:xfrm>
          <a:prstGeom prst="rect">
            <a:avLst/>
          </a:prstGeom>
          <a:solidFill>
            <a:srgbClr val="D11D8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264866" y="297797"/>
            <a:ext cx="1156138" cy="166414"/>
          </a:xfrm>
          <a:prstGeom prst="rect">
            <a:avLst/>
          </a:prstGeom>
          <a:solidFill>
            <a:srgbClr val="CD4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C63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C984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En blanco">
  <p:cSld name="2_En blanco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72" name="Google Shape;7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4.jpg"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Sólo el título">
  <p:cSld name="4_Sólo el título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75" name="Google Shape;7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76" name="Google Shape;7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C114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4099034" y="297797"/>
            <a:ext cx="1156138" cy="166414"/>
          </a:xfrm>
          <a:prstGeom prst="rect">
            <a:avLst/>
          </a:prstGeom>
          <a:solidFill>
            <a:srgbClr val="A9C1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5255172" y="297797"/>
            <a:ext cx="1156138" cy="166414"/>
          </a:xfrm>
          <a:prstGeom prst="rect">
            <a:avLst/>
          </a:prstGeom>
          <a:solidFill>
            <a:srgbClr val="D2DE7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E9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F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En blanco">
  <p:cSld name="3_En blanco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85" name="Google Shape;8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.jpg"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Sólo el título">
  <p:cSld name="5_Sólo el título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88" name="Google Shape;8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6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751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751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B6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B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CDE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En blanco">
  <p:cSld name="4_En blanco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98" name="Google Shape;9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.jpg"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Sólo el título">
  <p:cSld name="6_Sólo el título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01" name="Google Shape;10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8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F8CA1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F8CA1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FAE1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FCEB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FDF3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En blanco">
  <p:cSld name="5_En blanc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11" name="Google Shape;1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.jpg"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Sólo el título">
  <p:cSld name="7_Sólo el título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A91209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A9120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D1837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DFA8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EAC7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>
  <p:cSld name="Sólo el títul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.jpg" id="17" name="Google Shape;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>
  <p:cSld name="Título y texto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24" name="Google Shape;12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4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Sólo el título">
  <p:cSld name="8_Sólo el título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27" name="Google Shape;12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2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713905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7139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B4967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BB6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CD0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>
  <p:cSld name="Título vertical y tex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137" name="Google Shape;13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Sólo el título">
  <p:cSld name="9_Sólo el título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40" name="Google Shape;14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665C5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665C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AEA9A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C6C3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D9D8D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ólo el título">
  <p:cSld name="1_Só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4A2167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4A21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5A35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D4E8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7D669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.jpg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descr="logo.jpg"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>
  <p:cSld name="Dos objeto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 institucional-actualizado[1].jpg" id="41" name="Google Shape;4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43416" cy="67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>
  <p:cSld name="Comparació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748454" y="-27988"/>
            <a:ext cx="1731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8000">
                <a:solidFill>
                  <a:srgbClr val="2871B4"/>
                </a:solidFill>
                <a:latin typeface="PT Sans"/>
                <a:ea typeface="PT Sans"/>
                <a:cs typeface="PT Sans"/>
                <a:sym typeface="PT Sans"/>
              </a:rPr>
              <a:t>16</a:t>
            </a:r>
            <a:endParaRPr b="1" sz="8000">
              <a:solidFill>
                <a:srgbClr val="2871B4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-B.png" id="46" name="Google Shape;4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.jpg" id="47" name="Google Shape;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Sólo el título">
  <p:cSld name="2_Sólo el título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-B.png"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0483" y="6287016"/>
            <a:ext cx="1687458" cy="377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jp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28" y="6225296"/>
            <a:ext cx="1992643" cy="4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0"/>
          <p:cNvSpPr/>
          <p:nvPr/>
        </p:nvSpPr>
        <p:spPr>
          <a:xfrm>
            <a:off x="586828" y="385379"/>
            <a:ext cx="8084206" cy="700690"/>
          </a:xfrm>
          <a:prstGeom prst="rect">
            <a:avLst/>
          </a:prstGeom>
          <a:solidFill>
            <a:srgbClr val="32A3CE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4117848" y="297797"/>
            <a:ext cx="1156138" cy="166414"/>
          </a:xfrm>
          <a:prstGeom prst="rect">
            <a:avLst/>
          </a:prstGeom>
          <a:solidFill>
            <a:srgbClr val="32A3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0"/>
          <p:cNvSpPr/>
          <p:nvPr/>
        </p:nvSpPr>
        <p:spPr>
          <a:xfrm>
            <a:off x="5264579" y="297797"/>
            <a:ext cx="1156138" cy="166414"/>
          </a:xfrm>
          <a:prstGeom prst="rect">
            <a:avLst/>
          </a:prstGeom>
          <a:solidFill>
            <a:srgbClr val="45ACC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411310" y="297797"/>
            <a:ext cx="1156138" cy="166414"/>
          </a:xfrm>
          <a:prstGeom prst="rect">
            <a:avLst/>
          </a:prstGeom>
          <a:solidFill>
            <a:srgbClr val="62B2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/>
          <p:nvPr/>
        </p:nvSpPr>
        <p:spPr>
          <a:xfrm>
            <a:off x="7514896" y="297797"/>
            <a:ext cx="1156138" cy="166414"/>
          </a:xfrm>
          <a:prstGeom prst="rect">
            <a:avLst/>
          </a:prstGeom>
          <a:solidFill>
            <a:srgbClr val="83BB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/>
          <p:nvPr/>
        </p:nvSpPr>
        <p:spPr>
          <a:xfrm>
            <a:off x="348872" y="5836146"/>
            <a:ext cx="42576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rgbClr val="0A253E"/>
                </a:solidFill>
                <a:latin typeface="Candara"/>
                <a:ea typeface="Candara"/>
                <a:cs typeface="Candara"/>
                <a:sym typeface="Candara"/>
              </a:rPr>
              <a:t>PBY3101: Programación de Base de Datos</a:t>
            </a:r>
            <a:endParaRPr b="1" sz="1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873904" y="3694012"/>
            <a:ext cx="27234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A25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046216" y="6205478"/>
            <a:ext cx="31295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7F7F7F"/>
                </a:solidFill>
                <a:latin typeface="Candara"/>
                <a:ea typeface="Candara"/>
                <a:cs typeface="Candara"/>
                <a:sym typeface="Candara"/>
              </a:rPr>
              <a:t>Primer semestre 2018</a:t>
            </a:r>
            <a:endParaRPr sz="1800">
              <a:solidFill>
                <a:srgbClr val="7F7F7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873904" y="3336982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rgbClr val="0F243E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2800">
              <a:solidFill>
                <a:srgbClr val="0F243E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873904" y="2829580"/>
            <a:ext cx="32076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2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584200" y="1139237"/>
            <a:ext cx="8128000" cy="19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solidFill>
                  <a:srgbClr val="17365D"/>
                </a:solidFill>
                <a:latin typeface="Calibri"/>
                <a:ea typeface="Calibri"/>
                <a:cs typeface="Calibri"/>
                <a:sym typeface="Calibri"/>
              </a:rPr>
              <a:t>Manipulación de Datos en PL/SQL</a:t>
            </a:r>
            <a:endParaRPr b="1" sz="2400">
              <a:solidFill>
                <a:srgbClr val="1736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Se manipulan los datos en la base de datos mediante el uso de los comandos DML. Se pueden ejecutar comandos DML de INSERT, UPDATE, DELETE y MERGE sin restricciones en PL/SQL. </a:t>
            </a:r>
            <a:endParaRPr sz="2400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1168400" y="3606799"/>
            <a:ext cx="40773245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462" y="3285608"/>
            <a:ext cx="7757475" cy="273419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558800" y="1422400"/>
            <a:ext cx="8001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2"/>
              <a:buChar char="•"/>
            </a:pPr>
            <a:r>
              <a:rPr lang="es-ES" sz="2402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Los bloqueos de fila (y bloqueos de tabla) se liberan mediante la inclusión de COMMIT O ROLLBACK en las sentencias del bloque PL/SQL.</a:t>
            </a:r>
            <a:endParaRPr sz="2402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Clr>
                <a:srgbClr val="0F243E"/>
              </a:buClr>
              <a:buSzPts val="2402"/>
              <a:buFont typeface="Arial"/>
              <a:buChar char="•"/>
            </a:pPr>
            <a:r>
              <a:rPr lang="es-ES" sz="2402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La sentencia INSERT agrega nuevas filas a la tabla.</a:t>
            </a:r>
            <a:endParaRPr sz="2402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Clr>
                <a:srgbClr val="0F243E"/>
              </a:buClr>
              <a:buSzPts val="2402"/>
              <a:buFont typeface="Arial"/>
              <a:buChar char="•"/>
            </a:pPr>
            <a:r>
              <a:rPr lang="es-ES" sz="2402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La sentencia UPDATE modifica filas existentes en la tabla.</a:t>
            </a:r>
            <a:endParaRPr sz="2402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lnSpc>
                <a:spcPct val="95000"/>
              </a:lnSpc>
              <a:spcBef>
                <a:spcPts val="1480"/>
              </a:spcBef>
              <a:spcAft>
                <a:spcPts val="0"/>
              </a:spcAft>
              <a:buClr>
                <a:srgbClr val="0F243E"/>
              </a:buClr>
              <a:buSzPts val="2402"/>
              <a:buFont typeface="Arial"/>
              <a:buChar char="•"/>
            </a:pPr>
            <a:r>
              <a:rPr lang="es-ES" sz="2402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La sentencia DELETE elimina filas de la tabla.</a:t>
            </a:r>
            <a:endParaRPr sz="2402">
              <a:solidFill>
                <a:srgbClr val="0F243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1480"/>
              </a:spcBef>
              <a:spcAft>
                <a:spcPts val="0"/>
              </a:spcAft>
              <a:buClr>
                <a:srgbClr val="0F243E"/>
              </a:buClr>
              <a:buSzPts val="2402"/>
              <a:buChar char="•"/>
            </a:pPr>
            <a:r>
              <a:rPr lang="es-ES" sz="2402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rPr>
              <a:t>  La sentencia MERGE selecciona las filas de una tabla a actualizar o insertar en otra tabla. La decisión de actualizar o insertar en la tabla de destino se basa en una condición en la cláusula ON. </a:t>
            </a:r>
            <a:endParaRPr sz="2402">
              <a:solidFill>
                <a:srgbClr val="0F243E"/>
              </a:solidFill>
            </a:endParaRPr>
          </a:p>
          <a:p>
            <a:pPr indent="-185420" lvl="0" marL="34290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None/>
            </a:pPr>
            <a:r>
              <a:t/>
            </a:r>
            <a:endParaRPr sz="2480"/>
          </a:p>
        </p:txBody>
      </p:sp>
      <p:sp>
        <p:nvSpPr>
          <p:cNvPr id="174" name="Google Shape;174;p28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609600" y="1244601"/>
            <a:ext cx="8051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Inserción de Datos en PL/SQL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 En el ejemplo, el bloque PL/SQL agrega información de un nuevo cliente, mediante sentencia INSERT y haciendo especificaciones de las columnas de la tabla a poblar.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0" name="Google Shape;180;p29"/>
          <p:cNvSpPr/>
          <p:nvPr/>
        </p:nvSpPr>
        <p:spPr>
          <a:xfrm>
            <a:off x="4140200" y="2057399"/>
            <a:ext cx="6487040" cy="52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064" y="3175000"/>
            <a:ext cx="597605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558800" y="1778000"/>
            <a:ext cx="3175000" cy="3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Modificación de Datos en PL/SQL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ejemplo, el bloque PL/SQL modifica los datos de dirección y teléfono del cliente con rut 13564873-K. 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3962398" y="1981199"/>
            <a:ext cx="26982296" cy="48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1981199"/>
            <a:ext cx="4572000" cy="266075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660400" y="1219201"/>
            <a:ext cx="7950200" cy="1244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Eliminación de Datos en PL/SQL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En el ejemplo, el bloque PL/SQL elimina el cliente con rut 13564873-K. </a:t>
            </a:r>
            <a:endParaRPr/>
          </a:p>
        </p:txBody>
      </p:sp>
      <p:sp>
        <p:nvSpPr>
          <p:cNvPr id="196" name="Google Shape;196;p31"/>
          <p:cNvSpPr/>
          <p:nvPr/>
        </p:nvSpPr>
        <p:spPr>
          <a:xfrm>
            <a:off x="863600" y="157480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0484" y="2717798"/>
            <a:ext cx="5310031" cy="306514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628650" y="1228725"/>
            <a:ext cx="3571876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400"/>
              <a:buNone/>
            </a:pPr>
            <a:r>
              <a:rPr b="1" lang="es-ES" sz="2400">
                <a:solidFill>
                  <a:srgbClr val="17365D"/>
                </a:solidFill>
              </a:rPr>
              <a:t>Combinación de Datos en PL/SQL</a:t>
            </a:r>
            <a:endParaRPr b="1" sz="2400">
              <a:solidFill>
                <a:srgbClr val="17365D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La instrucción MERGE inserta o actualiza las filas de una tabla usando los datos de otra tabla.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Cada fila se inserta o se actualiza en la tabla de destino en función de una condición de unión de igualdad (Join).</a:t>
            </a:r>
            <a:endParaRPr sz="2400">
              <a:solidFill>
                <a:srgbClr val="0F243E"/>
              </a:solidFill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4343400" y="1943099"/>
            <a:ext cx="18887601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2514599"/>
            <a:ext cx="4275467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628650" y="1285875"/>
            <a:ext cx="805815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None/>
            </a:pPr>
            <a:r>
              <a:rPr lang="es-ES" sz="2400">
                <a:solidFill>
                  <a:srgbClr val="0F243E"/>
                </a:solidFill>
              </a:rPr>
              <a:t>El ejemplo, el bloque PL/SQL agrega o actualiza filas en la tabla </a:t>
            </a:r>
            <a:r>
              <a:rPr b="1" lang="es-ES" sz="2400">
                <a:solidFill>
                  <a:srgbClr val="17365D"/>
                </a:solidFill>
              </a:rPr>
              <a:t>copia_emp</a:t>
            </a:r>
            <a:r>
              <a:rPr lang="es-ES" sz="2400">
                <a:solidFill>
                  <a:srgbClr val="17365D"/>
                </a:solidFill>
              </a:rPr>
              <a:t> </a:t>
            </a:r>
            <a:r>
              <a:rPr lang="es-ES" sz="2400">
                <a:solidFill>
                  <a:srgbClr val="0F243E"/>
                </a:solidFill>
              </a:rPr>
              <a:t>a partir de los datos que existen en tabla </a:t>
            </a:r>
            <a:r>
              <a:rPr b="1" lang="es-ES" sz="2400">
                <a:solidFill>
                  <a:srgbClr val="17365D"/>
                </a:solidFill>
              </a:rPr>
              <a:t>employees </a:t>
            </a:r>
            <a:r>
              <a:rPr lang="es-ES" sz="2400">
                <a:solidFill>
                  <a:srgbClr val="0F243E"/>
                </a:solidFill>
              </a:rPr>
              <a:t>(la tabla copia_emp primero se crear con las misma estructura y datos de tabla employees y luego ser trunca para poder ser utilizada en el bloque PL/SQL). </a:t>
            </a:r>
            <a:endParaRPr sz="2400">
              <a:solidFill>
                <a:srgbClr val="0F243E"/>
              </a:solidFill>
            </a:endParaRPr>
          </a:p>
          <a:p>
            <a:pPr indent="0" lvl="0" marL="0" rtl="0" algn="just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212" name="Google Shape;212;p33"/>
          <p:cNvSpPr/>
          <p:nvPr/>
        </p:nvSpPr>
        <p:spPr>
          <a:xfrm>
            <a:off x="2771774" y="3304967"/>
            <a:ext cx="23440869" cy="45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762" y="3327826"/>
            <a:ext cx="4271963" cy="269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3"/>
          <p:cNvSpPr/>
          <p:nvPr/>
        </p:nvSpPr>
        <p:spPr>
          <a:xfrm>
            <a:off x="5114925" y="406508"/>
            <a:ext cx="34120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rPr>
              <a:t>Manipulación de datos PL/SQL</a:t>
            </a:r>
            <a:endParaRPr b="1"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